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83" autoAdjust="0"/>
  </p:normalViewPr>
  <p:slideViewPr>
    <p:cSldViewPr>
      <p:cViewPr>
        <p:scale>
          <a:sx n="100" d="100"/>
          <a:sy n="100" d="100"/>
        </p:scale>
        <p:origin x="-1944" y="-3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04.07.2021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hunting-yard_algorithm" TargetMode="External"/><Relationship Id="rId2" Type="http://schemas.openxmlformats.org/officeDocument/2006/relationships/hyperlink" Target="https://github.com/Augmeneco/AugCalcAndroid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Разработка мобильного приложения «</a:t>
            </a:r>
            <a:r>
              <a:rPr lang="ru-RU" b="1" dirty="0" smtClean="0"/>
              <a:t>Калькулятор»</a:t>
            </a:r>
            <a:endParaRPr lang="ru-RU" b="1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r>
              <a:rPr lang="en-GB" dirty="0" err="1" smtClean="0">
                <a:solidFill>
                  <a:schemeClr val="tx1"/>
                </a:solidFill>
              </a:rPr>
              <a:t>Augmeneco</a:t>
            </a:r>
            <a:r>
              <a:rPr lang="en-GB" dirty="0">
                <a:solidFill>
                  <a:schemeClr val="tx1"/>
                </a:solidFill>
              </a:rPr>
              <a:t/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 smtClean="0">
                <a:solidFill>
                  <a:schemeClr val="tx1"/>
                </a:solidFill>
              </a:rPr>
              <a:t>2021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1496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3900" b="1" dirty="0" smtClean="0"/>
              <a:t>Сложность О для одного из методов</a:t>
            </a:r>
            <a:endParaRPr lang="ru-RU" sz="3900" b="1" dirty="0"/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7" y="1243388"/>
            <a:ext cx="7056786" cy="5239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2687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900" b="1" dirty="0" smtClean="0"/>
              <a:t>Сложность О для одного из методов</a:t>
            </a:r>
            <a:endParaRPr lang="ru-RU" sz="3900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US" dirty="0"/>
              <a:t>O(2^n)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sz="2800" dirty="0" smtClean="0"/>
              <a:t>Так как это рекурсивная функция которая  в худшем случае вызовет себя два раза перед завершением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282155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Ссылки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800" dirty="0" smtClean="0"/>
              <a:t>Исходный код на </a:t>
            </a:r>
            <a:r>
              <a:rPr lang="en-GB" sz="2800" dirty="0" err="1" smtClean="0"/>
              <a:t>GitHub</a:t>
            </a:r>
            <a:r>
              <a:rPr lang="en-GB" sz="2800" dirty="0" smtClean="0"/>
              <a:t>:</a:t>
            </a:r>
            <a:endParaRPr lang="ru-RU" sz="2800" dirty="0" smtClean="0"/>
          </a:p>
          <a:p>
            <a:pPr marL="0" indent="0">
              <a:buNone/>
            </a:pPr>
            <a:r>
              <a:rPr lang="en-US" sz="2800" dirty="0">
                <a:hlinkClick r:id="rId2"/>
              </a:rPr>
              <a:t>https://</a:t>
            </a:r>
            <a:r>
              <a:rPr lang="en-US" sz="2800" dirty="0" smtClean="0">
                <a:hlinkClick r:id="rId2"/>
              </a:rPr>
              <a:t>github.com/Augmeneco/AugCalcAndroid</a:t>
            </a: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Shunting-Yard algorithm:</a:t>
            </a:r>
          </a:p>
          <a:p>
            <a:pPr marL="0" indent="0">
              <a:buNone/>
            </a:pPr>
            <a:r>
              <a:rPr lang="en-US" sz="2800" dirty="0">
                <a:hlinkClick r:id="rId3"/>
              </a:rPr>
              <a:t>https://en.wikipedia.org/wiki/Shunting-yard_algorithm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920803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Описание задачи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ru-RU" sz="2500" dirty="0"/>
              <a:t>Разработать </a:t>
            </a:r>
            <a:r>
              <a:rPr lang="ru-RU" sz="2500" dirty="0" err="1" smtClean="0"/>
              <a:t>Android</a:t>
            </a:r>
            <a:r>
              <a:rPr lang="ru-RU" sz="2500" dirty="0" smtClean="0"/>
              <a:t>-приложение </a:t>
            </a:r>
            <a:r>
              <a:rPr lang="ru-RU" sz="2500" dirty="0"/>
              <a:t>«Калькулятор</a:t>
            </a:r>
            <a:r>
              <a:rPr lang="ru-RU" sz="2500" dirty="0" smtClean="0"/>
              <a:t>»</a:t>
            </a:r>
          </a:p>
          <a:p>
            <a:pPr marL="0" indent="0">
              <a:buNone/>
            </a:pPr>
            <a:r>
              <a:rPr lang="ru-RU" sz="2000" dirty="0" smtClean="0"/>
              <a:t>Требования </a:t>
            </a:r>
            <a:r>
              <a:rPr lang="ru-RU" sz="2000" dirty="0"/>
              <a:t>к программе</a:t>
            </a:r>
            <a:r>
              <a:rPr lang="ru-RU" sz="2000" dirty="0" smtClean="0"/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dirty="0" smtClean="0"/>
              <a:t>Работа </a:t>
            </a:r>
            <a:r>
              <a:rPr lang="ru-RU" sz="2000" dirty="0"/>
              <a:t>в режиме </a:t>
            </a:r>
            <a:r>
              <a:rPr lang="ru-RU" sz="2000" dirty="0" err="1"/>
              <a:t>оффлайн</a:t>
            </a:r>
            <a:r>
              <a:rPr lang="ru-RU" sz="2000" dirty="0"/>
              <a:t> </a:t>
            </a:r>
            <a:endParaRPr lang="ru-RU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ru-RU" sz="2000" dirty="0" smtClean="0"/>
              <a:t>Ввод с клавиатуры приложения, </a:t>
            </a:r>
            <a:r>
              <a:rPr lang="ru-RU" sz="2000" dirty="0"/>
              <a:t>а не через клавиатуру телефона 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dirty="0" smtClean="0"/>
              <a:t>Вывод </a:t>
            </a:r>
            <a:r>
              <a:rPr lang="ru-RU" sz="2000" dirty="0"/>
              <a:t>результата в виде числа или формулы </a:t>
            </a:r>
            <a:endParaRPr lang="ru-RU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ru-RU" sz="2000" dirty="0" smtClean="0"/>
              <a:t>Использование основных </a:t>
            </a:r>
            <a:r>
              <a:rPr lang="ru-RU" sz="2000" dirty="0"/>
              <a:t>математических </a:t>
            </a:r>
            <a:r>
              <a:rPr lang="ru-RU" sz="2000" dirty="0" smtClean="0"/>
              <a:t>операций (суммы</a:t>
            </a:r>
            <a:r>
              <a:rPr lang="ru-RU" sz="2000" dirty="0"/>
              <a:t>, произведения и т.п.) </a:t>
            </a:r>
            <a:endParaRPr lang="ru-RU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ru-RU" sz="2000" dirty="0" smtClean="0"/>
              <a:t>Поддержка основных </a:t>
            </a:r>
            <a:r>
              <a:rPr lang="ru-RU" sz="2000" dirty="0"/>
              <a:t>математических функций </a:t>
            </a:r>
            <a:r>
              <a:rPr lang="ru-RU" sz="2000" dirty="0" smtClean="0"/>
              <a:t>(синус, косинус, тангенс, логарифмы, квадратный корень и т.п.)</a:t>
            </a:r>
          </a:p>
          <a:p>
            <a:pPr marL="457200" indent="-457200">
              <a:buFont typeface="+mj-lt"/>
              <a:buAutoNum type="arabicPeriod"/>
            </a:pPr>
            <a:r>
              <a:rPr lang="ru-RU" sz="2000" dirty="0" smtClean="0"/>
              <a:t>Поддержка математических констант (пи, экспонента)".</a:t>
            </a:r>
          </a:p>
        </p:txBody>
      </p:sp>
    </p:spTree>
    <p:extLst>
      <p:ext uri="{BB962C8B-B14F-4D97-AF65-F5344CB8AC3E}">
        <p14:creationId xmlns:p14="http://schemas.microsoft.com/office/powerpoint/2010/main" val="173145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Структура математического модуля</a:t>
            </a:r>
            <a:endParaRPr lang="ru-RU" b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Классы математического абстрактного дерева (</a:t>
            </a:r>
            <a:r>
              <a:rPr lang="en-GB" dirty="0" smtClean="0"/>
              <a:t>AST</a:t>
            </a:r>
            <a:r>
              <a:rPr lang="ru-RU" dirty="0" smtClean="0"/>
              <a:t>)</a:t>
            </a:r>
            <a:endParaRPr lang="en-GB" dirty="0" smtClean="0"/>
          </a:p>
          <a:p>
            <a:r>
              <a:rPr lang="ru-RU" dirty="0" smtClean="0"/>
              <a:t>Функция </a:t>
            </a:r>
            <a:r>
              <a:rPr lang="ru-RU" dirty="0" err="1" smtClean="0"/>
              <a:t>токенизации</a:t>
            </a:r>
            <a:r>
              <a:rPr lang="ru-RU" dirty="0" smtClean="0"/>
              <a:t> </a:t>
            </a:r>
            <a:r>
              <a:rPr lang="ru-RU" dirty="0" smtClean="0"/>
              <a:t>строки</a:t>
            </a:r>
          </a:p>
          <a:p>
            <a:r>
              <a:rPr lang="ru-RU" dirty="0" smtClean="0"/>
              <a:t>Функция </a:t>
            </a:r>
            <a:r>
              <a:rPr lang="en-US" dirty="0" smtClean="0"/>
              <a:t>c </a:t>
            </a:r>
            <a:r>
              <a:rPr lang="ru-RU" dirty="0" smtClean="0"/>
              <a:t>реализацией алгоритма «сортировочной станции»</a:t>
            </a:r>
          </a:p>
          <a:p>
            <a:r>
              <a:rPr lang="ru-RU" dirty="0" smtClean="0"/>
              <a:t>Функция вычисления математического абстрактного дерева</a:t>
            </a:r>
          </a:p>
        </p:txBody>
      </p:sp>
    </p:spTree>
    <p:extLst>
      <p:ext uri="{BB962C8B-B14F-4D97-AF65-F5344CB8AC3E}">
        <p14:creationId xmlns:p14="http://schemas.microsoft.com/office/powerpoint/2010/main" val="389704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Диаграмма прецедентов</a:t>
            </a:r>
            <a:endParaRPr lang="ru-RU" b="1" dirty="0"/>
          </a:p>
        </p:txBody>
      </p:sp>
      <p:pic>
        <p:nvPicPr>
          <p:cNvPr id="9" name="Объект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573" b="95070" l="0" r="99094">
                        <a14:foregroundMark x1="7971" y1="36854" x2="7971" y2="36854"/>
                        <a14:foregroundMark x1="28080" y1="43192" x2="28080" y2="43192"/>
                        <a14:foregroundMark x1="26630" y1="29812" x2="26630" y2="29812"/>
                        <a14:foregroundMark x1="24094" y1="29343" x2="24094" y2="29343"/>
                        <a14:foregroundMark x1="19928" y1="28873" x2="19928" y2="28873"/>
                        <a14:foregroundMark x1="181" y1="19484" x2="49094" y2="19484"/>
                        <a14:foregroundMark x1="16667" y1="6573" x2="36775" y2="7981"/>
                        <a14:foregroundMark x1="11594" y1="76761" x2="39130" y2="76291"/>
                        <a14:foregroundMark x1="14855" y1="87559" x2="38043" y2="86150"/>
                        <a14:foregroundMark x1="55797" y1="95070" x2="99094" y2="95070"/>
                        <a14:foregroundMark x1="29891" y1="29343" x2="41304" y2="29343"/>
                        <a14:foregroundMark x1="44203" y1="36854" x2="69203" y2="56573"/>
                        <a14:foregroundMark x1="80435" y1="43897" x2="80435" y2="43897"/>
                        <a14:foregroundMark x1="77717" y1="42723" x2="77717" y2="42723"/>
                        <a14:foregroundMark x1="73913" y1="46009" x2="73913" y2="46009"/>
                        <a14:foregroundMark x1="73732" y1="49765" x2="73732" y2="49765"/>
                        <a14:foregroundMark x1="74638" y1="51408" x2="74638" y2="51408"/>
                        <a14:foregroundMark x1="84239" y1="82394" x2="84239" y2="8239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5" y="1473611"/>
            <a:ext cx="6192690" cy="4779140"/>
          </a:xfrm>
        </p:spPr>
      </p:pic>
      <p:sp>
        <p:nvSpPr>
          <p:cNvPr id="4" name="AutoShape 4" descr="data:image/png;base64,iVBORw0KGgoAAAANSUhEUgAAALgAAACOCAYAAACCEMJ3AAAFNHRFWHRteGZpbGUAJTNDbXhmaWxlJTIwaG9zdCUzRCUyMmFwcC5kaWFncmFtcy5uZXQlMjIlMjBtb2RpZmllZCUzRCUyMjIwMjEtMDctMDRUMTElM0E1OSUzQTA0LjA4OVolMjIlMjBhZ2VudCUzRCUyMjUuMCUyMChXaW5kb3dzKSUyMiUyMGV0YWclM0QlMjJTQW43VGZQTktJNUl0cmVkTHBKMSUyMiUyMHZlcnNpb24lM0QlMjIxNC44LjQlMjIlMjB0eXBlJTNEJTIyZGV2aWNlJTIyJTNFJTNDZGlhZ3JhbSUyMGlkJTNEJTIyT05JRnZBZDBGc1hXeWRWR0lhSXolMjIlMjBuYW1lJTNEJTIyUGFnZS0xJTIyJTNFNVZkTmM1c3dFUDAxSEpNQkZBTSUyQiUyQml2dFREOG0weHlhSGhXa2dCS0JQTEpzNCUyRjc2cnBBQUFYYmlOdTcwVUI4MHE4ZHFoZlk5N1dJUExZcnFnOFRyJTJGSXNnbEh1aFR5b1BMYjB3ak9JWVJnMGNESURpeUFDWlpNUkFRUWZjczUlMkZVZ3I1RnQ0elFUYzlSQ2NFVlclMkZmQlZKUWxUVlVQdzFLS2ZkJTJGdFNmRCUyQnJtdWMwUkZ3bjJJJTJCUnI4em9uS0RKbUhjNFI4cHklMkZKbTV5Q2FtaWNGYnB6dFNUWTVKbUx2UUdqbG9ZVVVRaG1ycUJhVTY5dzFlVEhyYms4OGJWOU0wbEtkcyUyQkRsJTJCV0glMkI3WG4ycVVxJTJGTHRQaUtrRFBVM0ZsbyUyQnd3MzlvRGUySEVJZDZjc0IyWW1UYTlwZTlOYiUyRlU0WDlVaklJR1hMR283ZHZDd0h2MzZxYkVuUFg4Ykd0N1JqVzZ5b3c1TnlpRlJhMjF1Q3o1TGxaRGdzNk5TTVNEbE0zNmslMkZFNXNtR0tpQkpkSG9aUW9ISWNaWjVsJTJCb01RYTBGd1ZIQ1lCbUdLck9DdnBvcFdKMzI2dDE5THFaRmFEbGl2UU9CVUZWZklBTG5iQkpMYjBOdnBHZHI3djFOSkF1U09VeUdMWTZqTnJJM2NVZ21GWiUyRkExR0owY1lIU1NZbG1TbXJ3Yk1VbzQzRzViMmMwVXJwaDVzaXJUOVE5dlhhUEN6RDVlVjQ3azhPSk03S2htY2ljb0dLJTJCRjhEODBlZXZMRG5YU0I2dG1oeHhFbG8yczZZQWhPS0xZeXBXJTJCTFhXR1pVZldLWDNTY2NZZlJ5UkZHRzB4U2poWGI5ViUyRjNHTTEyaHp2QjRDQ2RvS0tCb0pLQlVzd3g3U3Izdmc4RGhZTkE0U0NReWNNb1VLMjY5dGglMkZMc1RvN05JU09zVmpVcGVLd0NraENRU3BqY1dKNmpMR2s5cU8lMkJ3SEJudFUycXNkVkhSYU1tNmFBZ2QxdVpOemEwb1hPTEYxUVIxVCUyRkxtMlVGQzlRZHJpdVk4dFNsT0E1ZjJLY0R5QnNDMWNLcXFieVNFVXJHQ0Y2bSUyRmslMkJaNHJlcjNFdDlUMDBYY0NrMkphRWtzdVZ0WnVCQ3NONFhOYWlWeTdCeGN0YThvNUdoUnc1SkkxTVRFUHlIZkxITWd6JTJGZDlyUm1iU2p2MFg3OUFMZDdHamI4YThuRjJzOGJ6YVU1SjgybE9FWHl2Q09udHRRb3VERXA4NjdHd3BNdSUyQjlnNDk3OW1VQ3JYdyUzRCUzRCUzQyUyRmRpYWdyYW0lM0UlM0MlMkZteGZpbGUlM0W3INyvAAAMOUlEQVR4nO2dv2/TTBjHHUSDWgoUQcWGqDy1oKKSGRgYPHTih6ADG7SqB/6EovJjyfCKitKqrAgIElKLuiBBJYYMqKgSLWIqZACJriylUpvh+w7ve+FysR0nsX0X5/uRKhrHvjuTjy9PnnviWiAkxVi6B0BInFBwkmooOEk1FJykGgpOUk3igufzeViWVfXjum7SwyAdghbBHcepHoRloVAoJD0U0gEYIbjjOMjn85Xf/WZ313Ur28X+crvyc4VCoeadwrIsOI5TdTHx4ko3RghuWRaKxSIAeApYKpWQz+dh2zYAoFQqVR1TKBQqz8nHAECxWKx6Tm5fXDAUPL0YF4PLAgqR1e3Af3KK4+R3AEE9wUulEmzbrmmXpAsjZnDHcapkleUX4tq27XtheAku8BPcdV0UCgUKnnKMEFwOMVThbNtGsVgMFLFRweUxUPB0Y4Tg6gwuCyceyzE48J/4Qmq1TTmu9hI8KOYn6cKIGNxLQDnrIZCzKGru3C/D4iW43CYFTzdcySSphoKTVEPBSaqh4CTVUHCSaig4STUUnKQaCk5SjSUWVmS8tsm1IGLhxK8kFfBfeImjP78SWLlYC0DN40bKb8U4RT+2bcN1XRSLxZqxq2MS+6iLWiR+LMdxYNt2TQWfKoK8cqiWmKqrhUGlrXH051cCGyR4M+W3oh9RrCUQ9TLiWNd1q8Ykt53P5/kNpgSxRB2I+E8XL5A6K8nIggLBwgG1pa1x9edVAusneDPlt+IYx3EqwgLV0opZXewrfpfb4SyeHJZ4IdQX3ksM+SdIuHqlrVH3F1QC6/VuEWaMXtWJIpRSa1dkaeXz8qqnUd9VSLxYshxCHPVFUF/wRmdwmbj68yuBleNfORRqpvxWvZD8npMfiwtOwBk8WSz5hRCzmCqcXJoq9gsbg6vHx9Ff2BJYvxhc7dOv/NYv9BHHyOP0i8HVzxckXiqCyx+0VOHk7IV4geQXSRUO8C9tjaO/sCWwQVmUMOW3crvqReD1LsQsin4YDEYEsyNmQsEjQIRI4ovOxBwoOEk1FJykGgpOUk1ignOBg+iAgpNUE7txYklc/CsyDnI+OKjyUK7qU/PpQVWJflV+XiuborbEa3/S3sT6CrquW7U6KK/0iefkOhSvykM5/aauFNarSvSq8lMXieSldK/9SXsTq+CizgT4K6B8U0yxAinP2l6Vh0HPBVUlelX5BQnutT9pb2IVXBZajcGFaHINCBAsuFdBVb2qRLXKL0hwr/1Je5P4DC6IYgavV5Wo7if69RPca3/S3sQegwtRvKrt/GJweR9ZWK9qvaCqRK9+6wmu7k/aG21ZFL+baqpZFPmLA+pz9aoSgep3DvliEHjVazM8SQ9G58HVEKUZGq3yY1Vguki14I1W+bEqMH3wvZikGgpOUg0FJ6mGgpNUQ8Gb4N69e3jy5AlevXqF9+/f4/Pnz/j58yd2dnZ0D40oUPAmOXr0KHp6etDf348jR47g4MGD2L9/P7LZLHp7e3H27Fk8evRI9zA7HgreJO/evUN3d3dN6W1vby9yuRw2NjZ0D5GAgrfE+Pg4Dhw4UJG7q6sL//zzj+5hEQkK3gLb29s4fvw4LMvCoUOHMDw8jDNnzuDNmze6h0b+h4K3yMuXL9Hb24u+vj68fv0ai4uLGBoawtjYGL5//657eB0PBY+AK1euIJvN4sOHD5Vt9+/fh2VZePjwob6BEQoeBT9+/EAmk8GXL1+qtm9ubuL69esMWzRCwSNidnYWW1tbns/JYcu3b98SHllnQ8EjZHd3N/B5hi3JQ8ETpp3DloWFBYyPjyOXy8GyLORyOYyPj2NhYUH30Hyh4JpYXFzE6dOn2yJs+fLlCy5duoTR0VHMzc3h48eP+PPnDz5+/Ii5uTmMjo7i0qVLNZ9BTICCa8b0sGVpaQmZTAYzMzOB+83MzCCTyWBpaSmhkYWDghuAHLaYJMj29jYGBgawvLwcav/l5WUMDAxge3s75pGFh4IbhGlhy8TEBO7cudPQMXfu3MHExERMI2ocCm4gJoQt5XIZmUym4RLgP3/+IJPJoFwuxzSyxqDghqI7bFldXcXIyEhTx46MjGB1dTXiETUHBTccXWHL/Pw8bt++3dSxt27ding0zUPB24Skw5ZWBL99+zbm5+cjHlFzUPA2YnNzEzdu3EgkbGGIQrSRRNjS7IfMnZ0dfsgk0SDClgcPHsTSPtOERDtxhi1c6CHGEFfYwqV6YhQPHjyIPGxhsRUxirjCFpbLEqOQw5bNzc1I226XPxLQHqMkLRFH2ELBiVFEHbZQcGIkS0tLOHPmDG7cuNFS2ELBidGMjo7i1KlTNfdWTOJneno6sfOk4B3Gr1+/cPXqVVy4cKGlG4RyBifGUSgU0N/fj6mpqZbbouDEGPb29jA5OYnBwUGsrKxE0iYFJ0awsrKCwcFBTE5ORlrhR8GJdqamptDf3x/LnyWn4EQb6+vruHDhAq5evep7v8RWoeBEC48fP4ZlWXj8+HGs/VBwkihRpf/CQsFJYkSZ/gsLBSexE0f6LywUnMTKysoKhoaGMDk5ib29vcT7p+AkNqampnD8+PFY0n9hoeAkcjY2NnDx4sVY039hoeAkUpJK/4WFgpNI2NrawrVr1xJL/4WFgpOW0ZH+CwsFJ01TLpe1pf/CQsFJU+hO/4WFgpOGMSH9FxYKTkIjp/9+/fqlezh1WVtbw6lTp7C2tqZ7KHWh4JoxLf0Xhlwuh5s3byKXy+keSl0ouCbk9N/6+rru4YRmYmKicntk+XdTiUXwfD7ve8uAYrEYR5dthcnpvyCePn1aM2vncjk8ffpU04jqE5vgruvWbLdtu6MFL5fLcF0Xg4ODeP/+ve7hNMTa2hosy6qJu/22m4JWwV3Xrczs+Xy+sr1YLNbM/I7jVLZXncD/zwtKpVLlseM4VRkJy7JQKBRQKBQ8313U/aOkXdJ/fgTN1F4zuyloE1xIBvyVUjxXLBZh23bluEKhAMdxPNtwHCeU4OJikgVW+2lF8KD7/d29e7dt0n9ehIm1TY3HtQnuOE7VrO26buWYIMHltl3XrZnVvQQvlUqwbbtG4KgEX11d9fxbNu2W/vOikdnZxHhcm+C2bTcluJAV+LvYYNt2RUwvwV3XrbRRT3A5ZJHHF8S5c+cwMDBQtW12drbt0n8qjcbXJsbjbTeDi2OFuGJ/NZ6W+xDHNjqDh8n6vH37FocOHcKxY8cAtG/6z4tmZmTT4nGjYnAhVz3BRRrSK5xQZ3BZ0jgEHx4ehmVZ2LdvH549e9aW6T8vWompTYrHjcuiCPHl41XBZYlVVMG9Zn5BvRDF6xxkXrx4gSNHjsCyLHR3d+PEiRNtl/7zIopZ2JR4vC1XMv0uoKQ5efJk1QXR19eH8+fP48OHD7qH1jRRxdGmxONtJ7iYZUulktZxzM7O4tixYzWxf1dXF7LZLMbGxoz6Bk5Yopx5TYjH205wE9jb28OBAwfQ09ODbDaLw4cPY3h4GJcvX8b09DQWFxfx9etX7O7u6h5qQ8QRO+uOxyl4E0xPT+P58+f49OkTfv/+rXs4kRDnbKszHqfgJPZ4WWc8TsFJIjOsrnicgnc4ScbIOuJxCt7B6JhVk47HjRBcLM6opa+2bdek4eTFIfEjUoaNtBO2ziTNTE9PJx4Xr62tdd7fyZQLr1zXrVp9BKpXINXVR3nRR16+r9cO6Qy0C+5X7iov5AQJ7rou8vl8zfZ67ZDOQLvgctEVEE5wr8pBv2/pUPDORrvgrc7gohBL3e4FBe88tAsO1MbgqqhBgsuP5RhcfWdQ2yGdgRGC+2U/BPVCFFGCq7ajFmRR8M7DCMEJiQsKTlINBTcU3h0sGii4ofDuYNFAwQ0lrruDAcEftuXj1P79+gr6LqtcJiGyXX5rFnGcDwU3lDjvDhYkhHrvmjB9ed2NoFQqVd0KRGwP+tJ3Pp+vPI7qfCi4ocR5b5mw6dKwfcntBd3xQL5Bk9cY1XFFcT4U3FDivDtYvTt4idlaLlYL6suvPXVdot4M7lc92sr5UHBDSXIG98vMyPuFncHlMarHNDqDyzR7PhTcUOK8O5ifEGodkCxoUF9qe+KxPOuL48PG4OJcxfEUPGXEeXewoKyHnOFQa4LCZlFEP3JbYsaX+/IqkJP7EPu2cj4UnKQaCk5SDQUnqYaCk1TzL3iRdi8riHyKAAAAAElFTkSuQmC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AutoShape 6" descr="data:image/png;base64,iVBORw0KGgoAAAANSUhEUgAAALgAAACOCAYAAACCEMJ3AAAFNHRFWHRteGZpbGUAJTNDbXhmaWxlJTIwaG9zdCUzRCUyMmFwcC5kaWFncmFtcy5uZXQlMjIlMjBtb2RpZmllZCUzRCUyMjIwMjEtMDctMDRUMTElM0E1OSUzQTA0LjA4OVolMjIlMjBhZ2VudCUzRCUyMjUuMCUyMChXaW5kb3dzKSUyMiUyMGV0YWclM0QlMjJTQW43VGZQTktJNUl0cmVkTHBKMSUyMiUyMHZlcnNpb24lM0QlMjIxNC44LjQlMjIlMjB0eXBlJTNEJTIyZGV2aWNlJTIyJTNFJTNDZGlhZ3JhbSUyMGlkJTNEJTIyT05JRnZBZDBGc1hXeWRWR0lhSXolMjIlMjBuYW1lJTNEJTIyUGFnZS0xJTIyJTNFNVZkTmM1c3dFUDAxSEpNQkZBTSUyQiUyQml2dFREOG0weHlhSGhXa2dCS0JQTEpzNCUyRjc2cnBBQUFYYmlOdTcwVUI4MHE4ZHFoZlk5N1dJUExZcnFnOFRyJTJGSXNnbEh1aFR5b1BMYjB3ak9JWVJnMGNESURpeUFDWlpNUkFRUWZjczUlMkZVZ3I1RnQ0elFUYzlSQ2NFVlclMkZmQlZKUWxUVlVQdzFLS2ZkJTJGdFNmRCUyQnJtdWMwUkZ3bjJJJTJCUnI4em9uS0RKbUhjNFI4cHklMkZKbTV5Q2FtaWNGYnB6dFNUWTVKbUx2UUdqbG9ZVVVRaG1ycUJhVTY5dzFlVEhyYms4OGJWOU0wbEtkcyUyQkRsJTJCV0glMkI3WG4ycVVxJTJGTHRQaUtrRFBVM0ZsbyUyQnd3MzlvRGUySEVJZDZjc0IyWW1UYTlwZTlOYiUyRlU0WDlVaklJR1hMR283ZHZDd0h2MzZxYkVuUFg4Ykd0N1JqVzZ5b3c1TnlpRlJhMjF1Q3o1TGxaRGdzNk5TTVNEbE0zNmslMkZFNXNtR0tpQkpkSG9aUW9ISWNaWjVsJTJCb01RYTBGd1ZIQ1lCbUdLck9DdnBvcFdKMzI2dDE5THFaRmFEbGl2UU9CVUZWZklBTG5iQkpMYjBOdnBHZHI3djFOSkF1U09VeUdMWTZqTnJJM2NVZ21GWiUyRkExR0owY1lIU1NZbG1TbXJ3Yk1VbzQzRzViMmMwVXJwaDVzaXJUOVE5dlhhUEN6RDVlVjQ3azhPSk03S2htY2ljb0dLJTJCRjhEODBlZXZMRG5YU0I2dG1oeHhFbG8yczZZQWhPS0xZeXBXJTJCTFhXR1pVZldLWDNTY2NZZlJ5UkZHRzB4U2poWGI5ViUyRjNHTTEyaHp2QjRDQ2RvS0tCb0pLQlVzd3g3U3Izdmc4RGhZTkE0U0NReWNNb1VLMjY5dGglMkZMc1RvN05JU09zVmpVcGVLd0NraENRU3BqY1dKNmpMR2s5cU8lMkJ3SEJudFUycXNkVkhSYU1tNmFBZ2QxdVpOemEwb1hPTEYxUVIxVCUyRkxtMlVGQzlRZHJpdVk4dFNsT0E1ZjJLY0R5QnNDMWNLcXFieVNFVXJHQ0Y2bSUyRmslMkJaNHJlcjNFdDlUMDBYY0NrMkphRWtzdVZ0WnVCQ3NONFhOYWlWeTdCeGN0YThvNUdoUnc1SkkxTVRFUHlIZkxITWd6JTJGZDlyUm1iU2p2MFg3OUFMZDdHamI4YThuRjJzOGJ6YVU1SjgybE9FWHl2Q09udHRRb3VERXA4NjdHd3BNdSUyQjlnNDk3OW1VQ3JYdyUzRCUzRCUzQyUyRmRpYWdyYW0lM0UlM0MlMkZteGZpbGUlM0W3INyvAAAMOUlEQVR4nO2dv2/TTBjHHUSDWgoUQcWGqDy1oKKSGRgYPHTih6ADG7SqB/6EovJjyfCKitKqrAgIElKLuiBBJYYMqKgSLWIqZACJriylUpvh+w7ve+FysR0nsX0X5/uRKhrHvjuTjy9PnnviWiAkxVi6B0BInFBwkmooOEk1FJykGgpOUk3igufzeViWVfXjum7SwyAdghbBHcepHoRloVAoJD0U0gEYIbjjOMjn85Xf/WZ313Ur28X+crvyc4VCoeadwrIsOI5TdTHx4ko3RghuWRaKxSIAeApYKpWQz+dh2zYAoFQqVR1TKBQqz8nHAECxWKx6Tm5fXDAUPL0YF4PLAgqR1e3Af3KK4+R3AEE9wUulEmzbrmmXpAsjZnDHcapkleUX4tq27XtheAku8BPcdV0UCgUKnnKMEFwOMVThbNtGsVgMFLFRweUxUPB0Y4Tg6gwuCyceyzE48J/4Qmq1TTmu9hI8KOYn6cKIGNxLQDnrIZCzKGru3C/D4iW43CYFTzdcySSphoKTVEPBSaqh4CTVUHCSaig4STUUnKQaCk5SjSUWVmS8tsm1IGLhxK8kFfBfeImjP78SWLlYC0DN40bKb8U4RT+2bcN1XRSLxZqxq2MS+6iLWiR+LMdxYNt2TQWfKoK8cqiWmKqrhUGlrXH051cCGyR4M+W3oh9RrCUQ9TLiWNd1q8Ykt53P5/kNpgSxRB2I+E8XL5A6K8nIggLBwgG1pa1x9edVAusneDPlt+IYx3EqwgLV0opZXewrfpfb4SyeHJZ4IdQX3ksM+SdIuHqlrVH3F1QC6/VuEWaMXtWJIpRSa1dkaeXz8qqnUd9VSLxYshxCHPVFUF/wRmdwmbj68yuBleNfORRqpvxWvZD8npMfiwtOwBk8WSz5hRCzmCqcXJoq9gsbg6vHx9Ff2BJYvxhc7dOv/NYv9BHHyOP0i8HVzxckXiqCyx+0VOHk7IV4geQXSRUO8C9tjaO/sCWwQVmUMOW3crvqReD1LsQsin4YDEYEsyNmQsEjQIRI4ovOxBwoOEk1FJykGgpOUk1ignOBg+iAgpNUE7txYklc/CsyDnI+OKjyUK7qU/PpQVWJflV+XiuborbEa3/S3sT6CrquW7U6KK/0iefkOhSvykM5/aauFNarSvSq8lMXieSldK/9SXsTq+CizgT4K6B8U0yxAinP2l6Vh0HPBVUlelX5BQnutT9pb2IVXBZajcGFaHINCBAsuFdBVb2qRLXKL0hwr/1Je5P4DC6IYgavV5Wo7if69RPca3/S3sQegwtRvKrt/GJweR9ZWK9qvaCqRK9+6wmu7k/aG21ZFL+baqpZFPmLA+pz9aoSgep3DvliEHjVazM8SQ9G58HVEKUZGq3yY1Vguki14I1W+bEqMH3wvZikGgpOUg0FJ6mGgpNUQ8Gb4N69e3jy5AlevXqF9+/f4/Pnz/j58yd2dnZ0D40oUPAmOXr0KHp6etDf348jR47g4MGD2L9/P7LZLHp7e3H27Fk8evRI9zA7HgreJO/evUN3d3dN6W1vby9yuRw2NjZ0D5GAgrfE+Pg4Dhw4UJG7q6sL//zzj+5hEQkK3gLb29s4fvw4LMvCoUOHMDw8jDNnzuDNmze6h0b+h4K3yMuXL9Hb24u+vj68fv0ai4uLGBoawtjYGL5//657eB0PBY+AK1euIJvN4sOHD5Vt9+/fh2VZePjwob6BEQoeBT9+/EAmk8GXL1+qtm9ubuL69esMWzRCwSNidnYWW1tbns/JYcu3b98SHllnQ8EjZHd3N/B5hi3JQ8ETpp3DloWFBYyPjyOXy8GyLORyOYyPj2NhYUH30Hyh4JpYXFzE6dOn2yJs+fLlCy5duoTR0VHMzc3h48eP+PPnDz5+/Ii5uTmMjo7i0qVLNZ9BTICCa8b0sGVpaQmZTAYzMzOB+83MzCCTyWBpaSmhkYWDghuAHLaYJMj29jYGBgawvLwcav/l5WUMDAxge3s75pGFh4IbhGlhy8TEBO7cudPQMXfu3MHExERMI2ocCm4gJoQt5XIZmUym4RLgP3/+IJPJoFwuxzSyxqDghqI7bFldXcXIyEhTx46MjGB1dTXiETUHBTccXWHL/Pw8bt++3dSxt27ding0zUPB24Skw5ZWBL99+zbm5+cjHlFzUPA2YnNzEzdu3EgkbGGIQrSRRNjS7IfMnZ0dfsgk0SDClgcPHsTSPtOERDtxhi1c6CHGEFfYwqV6YhQPHjyIPGxhsRUxirjCFpbLEqOQw5bNzc1I226XPxLQHqMkLRFH2ELBiVFEHbZQcGIkS0tLOHPmDG7cuNFS2ELBidGMjo7i1KlTNfdWTOJneno6sfOk4B3Gr1+/cPXqVVy4cKGlG4RyBifGUSgU0N/fj6mpqZbbouDEGPb29jA5OYnBwUGsrKxE0iYFJ0awsrKCwcFBTE5ORlrhR8GJdqamptDf3x/LnyWn4EQb6+vruHDhAq5evep7v8RWoeBEC48fP4ZlWXj8+HGs/VBwkihRpf/CQsFJYkSZ/gsLBSexE0f6LywUnMTKysoKhoaGMDk5ib29vcT7p+AkNqampnD8+PFY0n9hoeAkcjY2NnDx4sVY039hoeAkUpJK/4WFgpNI2NrawrVr1xJL/4WFgpOW0ZH+CwsFJ01TLpe1pf/CQsFJU+hO/4WFgpOGMSH9FxYKTkIjp/9+/fqlezh1WVtbw6lTp7C2tqZ7KHWh4JoxLf0Xhlwuh5s3byKXy+keSl0ouCbk9N/6+rru4YRmYmKicntk+XdTiUXwfD7ve8uAYrEYR5dthcnpvyCePn1aM2vncjk8ffpU04jqE5vgruvWbLdtu6MFL5fLcF0Xg4ODeP/+ve7hNMTa2hosy6qJu/22m4JWwV3Xrczs+Xy+sr1YLNbM/I7jVLZXncD/zwtKpVLlseM4VRkJy7JQKBRQKBQ8313U/aOkXdJ/fgTN1F4zuyloE1xIBvyVUjxXLBZh23bluEKhAMdxPNtwHCeU4OJikgVW+2lF8KD7/d29e7dt0n9ehIm1TY3HtQnuOE7VrO26buWYIMHltl3XrZnVvQQvlUqwbbtG4KgEX11d9fxbNu2W/vOikdnZxHhcm+C2bTcluJAV+LvYYNt2RUwvwV3XrbRRT3A5ZJHHF8S5c+cwMDBQtW12drbt0n8qjcbXJsbjbTeDi2OFuGJ/NZ6W+xDHNjqDh8n6vH37FocOHcKxY8cAtG/6z4tmZmTT4nGjYnAhVz3BRRrSK5xQZ3BZ0jgEHx4ehmVZ2LdvH549e9aW6T8vWompTYrHjcuiCPHl41XBZYlVVMG9Zn5BvRDF6xxkXrx4gSNHjsCyLHR3d+PEiRNtl/7zIopZ2JR4vC1XMv0uoKQ5efJk1QXR19eH8+fP48OHD7qH1jRRxdGmxONtJ7iYZUulktZxzM7O4tixYzWxf1dXF7LZLMbGxoz6Bk5Yopx5TYjH205wE9jb28OBAwfQ09ODbDaLw4cPY3h4GJcvX8b09DQWFxfx9etX7O7u6h5qQ8QRO+uOxyl4E0xPT+P58+f49OkTfv/+rXs4kRDnbKszHqfgJPZ4WWc8TsFJIjOsrnicgnc4ScbIOuJxCt7B6JhVk47HjRBcLM6opa+2bdek4eTFIfEjUoaNtBO2ziTNTE9PJx4Xr62tdd7fyZQLr1zXrVp9BKpXINXVR3nRR16+r9cO6Qy0C+5X7iov5AQJ7rou8vl8zfZ67ZDOQLvgctEVEE5wr8pBv2/pUPDORrvgrc7gohBL3e4FBe88tAsO1MbgqqhBgsuP5RhcfWdQ2yGdgRGC+2U/BPVCFFGCq7ajFmRR8M7DCMEJiQsKTlINBTcU3h0sGii4ofDuYNFAwQ0lrruDAcEftuXj1P79+gr6LqtcJiGyXX5rFnGcDwU3lDjvDhYkhHrvmjB9ed2NoFQqVd0KRGwP+tJ3Pp+vPI7qfCi4ocR5b5mw6dKwfcntBd3xQL5Bk9cY1XFFcT4U3FDivDtYvTt4idlaLlYL6suvPXVdot4M7lc92sr5UHBDSXIG98vMyPuFncHlMarHNDqDyzR7PhTcUOK8O5ifEGodkCxoUF9qe+KxPOuL48PG4OJcxfEUPGXEeXewoKyHnOFQa4LCZlFEP3JbYsaX+/IqkJP7EPu2cj4UnKQaCk5SDQUnqYaCk1TzL3iRdi8riHyKAAAAAElFTkSuQmCC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AutoShape 8" descr="data:image/png;base64,iVBORw0KGgoAAAANSUhEUgAAALgAAACOCAYAAACCEMJ3AAAFNHRFWHRteGZpbGUAJTNDbXhmaWxlJTIwaG9zdCUzRCUyMmFwcC5kaWFncmFtcy5uZXQlMjIlMjBtb2RpZmllZCUzRCUyMjIwMjEtMDctMDRUMTElM0E1OSUzQTA0LjA4OVolMjIlMjBhZ2VudCUzRCUyMjUuMCUyMChXaW5kb3dzKSUyMiUyMGV0YWclM0QlMjJTQW43VGZQTktJNUl0cmVkTHBKMSUyMiUyMHZlcnNpb24lM0QlMjIxNC44LjQlMjIlMjB0eXBlJTNEJTIyZGV2aWNlJTIyJTNFJTNDZGlhZ3JhbSUyMGlkJTNEJTIyT05JRnZBZDBGc1hXeWRWR0lhSXolMjIlMjBuYW1lJTNEJTIyUGFnZS0xJTIyJTNFNVZkTmM1c3dFUDAxSEpNQkZBTSUyQiUyQml2dFREOG0weHlhSGhXa2dCS0JQTEpzNCUyRjc2cnBBQUFYYmlOdTcwVUI4MHE4ZHFoZlk5N1dJUExZcnFnOFRyJTJGSXNnbEh1aFR5b1BMYjB3ak9JWVJnMGNESURpeUFDWlpNUkFRUWZjczUlMkZVZ3I1RnQ0elFUYzlSQ2NFVlclMkZmQlZKUWxUVlVQdzFLS2ZkJTJGdFNmRCUyQnJtdWMwUkZ3bjJJJTJCUnI4em9uS0RKbUhjNFI4cHklMkZKbTV5Q2FtaWNGYnB6dFNUWTVKbUx2UUdqbG9ZVVVRaG1ycUJhVTY5dzFlVEhyYms4OGJWOU0wbEtkcyUyQkRsJTJCV0glMkI3WG4ycVVxJTJGTHRQaUtrRFBVM0ZsbyUyQnd3MzlvRGUySEVJZDZjc0IyWW1UYTlwZTlOYiUyRlU0WDlVaklJR1hMR283ZHZDd0h2MzZxYkVuUFg4Ykd0N1JqVzZ5b3c1TnlpRlJhMjF1Q3o1TGxaRGdzNk5TTVNEbE0zNmslMkZFNXNtR0tpQkpkSG9aUW9ISWNaWjVsJTJCb01RYTBGd1ZIQ1lCbUdLck9DdnBvcFdKMzI2dDE5THFaRmFEbGl2UU9CVUZWZklBTG5iQkpMYjBOdnBHZHI3djFOSkF1U09VeUdMWTZqTnJJM2NVZ21GWiUyRkExR0owY1lIU1NZbG1TbXJ3Yk1VbzQzRzViMmMwVXJwaDVzaXJUOVE5dlhhUEN6RDVlVjQ3azhPSk03S2htY2ljb0dLJTJCRjhEODBlZXZMRG5YU0I2dG1oeHhFbG8yczZZQWhPS0xZeXBXJTJCTFhXR1pVZldLWDNTY2NZZlJ5UkZHRzB4U2poWGI5ViUyRjNHTTEyaHp2QjRDQ2RvS0tCb0pLQlVzd3g3U3Izdmc4RGhZTkE0U0NReWNNb1VLMjY5dGglMkZMc1RvN05JU09zVmpVcGVLd0NraENRU3BqY1dKNmpMR2s5cU8lMkJ3SEJudFUycXNkVkhSYU1tNmFBZ2QxdVpOemEwb1hPTEYxUVIxVCUyRkxtMlVGQzlRZHJpdVk4dFNsT0E1ZjJLY0R5QnNDMWNLcXFieVNFVXJHQ0Y2bSUyRmslMkJaNHJlcjNFdDlUMDBYY0NrMkphRWtzdVZ0WnVCQ3NONFhOYWlWeTdCeGN0YThvNUdoUnc1SkkxTVRFUHlIZkxITWd6JTJGZDlyUm1iU2p2MFg3OUFMZDdHamI4YThuRjJzOGJ6YVU1SjgybE9FWHl2Q09udHRRb3VERXA4NjdHd3BNdSUyQjlnNDk3OW1VQ3JYdyUzRCUzRCUzQyUyRmRpYWdyYW0lM0UlM0MlMkZteGZpbGUlM0W3INyvAAAMOUlEQVR4nO2dv2/TTBjHHUSDWgoUQcWGqDy1oKKSGRgYPHTih6ADG7SqB/6EovJjyfCKitKqrAgIElKLuiBBJYYMqKgSLWIqZACJriylUpvh+w7ve+FysR0nsX0X5/uRKhrHvjuTjy9PnnviWiAkxVi6B0BInFBwkmooOEk1FJykGgpOUk3igufzeViWVfXjum7SwyAdghbBHcepHoRloVAoJD0U0gEYIbjjOMjn85Xf/WZ313Ur28X+crvyc4VCoeadwrIsOI5TdTHx4ko3RghuWRaKxSIAeApYKpWQz+dh2zYAoFQqVR1TKBQqz8nHAECxWKx6Tm5fXDAUPL0YF4PLAgqR1e3Af3KK4+R3AEE9wUulEmzbrmmXpAsjZnDHcapkleUX4tq27XtheAku8BPcdV0UCgUKnnKMEFwOMVThbNtGsVgMFLFRweUxUPB0Y4Tg6gwuCyceyzE48J/4Qmq1TTmu9hI8KOYn6cKIGNxLQDnrIZCzKGru3C/D4iW43CYFTzdcySSphoKTVEPBSaqh4CTVUHCSaig4STUUnKQaCk5SjSUWVmS8tsm1IGLhxK8kFfBfeImjP78SWLlYC0DN40bKb8U4RT+2bcN1XRSLxZqxq2MS+6iLWiR+LMdxYNt2TQWfKoK8cqiWmKqrhUGlrXH051cCGyR4M+W3oh9RrCUQ9TLiWNd1q8Ykt53P5/kNpgSxRB2I+E8XL5A6K8nIggLBwgG1pa1x9edVAusneDPlt+IYx3EqwgLV0opZXewrfpfb4SyeHJZ4IdQX3ksM+SdIuHqlrVH3F1QC6/VuEWaMXtWJIpRSa1dkaeXz8qqnUd9VSLxYshxCHPVFUF/wRmdwmbj68yuBleNfORRqpvxWvZD8npMfiwtOwBk8WSz5hRCzmCqcXJoq9gsbg6vHx9Ff2BJYvxhc7dOv/NYv9BHHyOP0i8HVzxckXiqCyx+0VOHk7IV4geQXSRUO8C9tjaO/sCWwQVmUMOW3crvqReD1LsQsin4YDEYEsyNmQsEjQIRI4ovOxBwoOEk1FJykGgpOUk1ignOBg+iAgpNUE7txYklc/CsyDnI+OKjyUK7qU/PpQVWJflV+XiuborbEa3/S3sT6CrquW7U6KK/0iefkOhSvykM5/aauFNarSvSq8lMXieSldK/9SXsTq+CizgT4K6B8U0yxAinP2l6Vh0HPBVUlelX5BQnutT9pb2IVXBZajcGFaHINCBAsuFdBVb2qRLXKL0hwr/1Je5P4DC6IYgavV5Wo7if69RPca3/S3sQegwtRvKrt/GJweR9ZWK9qvaCqRK9+6wmu7k/aG21ZFL+baqpZFPmLA+pz9aoSgep3DvliEHjVazM8SQ9G58HVEKUZGq3yY1Vguki14I1W+bEqMH3wvZikGgpOUg0FJ6mGgpNUQ8Gb4N69e3jy5AlevXqF9+/f4/Pnz/j58yd2dnZ0D40oUPAmOXr0KHp6etDf348jR47g4MGD2L9/P7LZLHp7e3H27Fk8evRI9zA7HgreJO/evUN3d3dN6W1vby9yuRw2NjZ0D5GAgrfE+Pg4Dhw4UJG7q6sL//zzj+5hEQkK3gLb29s4fvw4LMvCoUOHMDw8jDNnzuDNmze6h0b+h4K3yMuXL9Hb24u+vj68fv0ai4uLGBoawtjYGL5//657eB0PBY+AK1euIJvN4sOHD5Vt9+/fh2VZePjwob6BEQoeBT9+/EAmk8GXL1+qtm9ubuL69esMWzRCwSNidnYWW1tbns/JYcu3b98SHllnQ8EjZHd3N/B5hi3JQ8ETpp3DloWFBYyPjyOXy8GyLORyOYyPj2NhYUH30Hyh4JpYXFzE6dOn2yJs+fLlCy5duoTR0VHMzc3h48eP+PPnDz5+/Ii5uTmMjo7i0qVLNZ9BTICCa8b0sGVpaQmZTAYzMzOB+83MzCCTyWBpaSmhkYWDghuAHLaYJMj29jYGBgawvLwcav/l5WUMDAxge3s75pGFh4IbhGlhy8TEBO7cudPQMXfu3MHExERMI2ocCm4gJoQt5XIZmUym4RLgP3/+IJPJoFwuxzSyxqDghqI7bFldXcXIyEhTx46MjGB1dTXiETUHBTccXWHL/Pw8bt++3dSxt27ding0zUPB24Skw5ZWBL99+zbm5+cjHlFzUPA2YnNzEzdu3EgkbGGIQrSRRNjS7IfMnZ0dfsgk0SDClgcPHsTSPtOERDtxhi1c6CHGEFfYwqV6YhQPHjyIPGxhsRUxirjCFpbLEqOQw5bNzc1I226XPxLQHqMkLRFH2ELBiVFEHbZQcGIkS0tLOHPmDG7cuNFS2ELBidGMjo7i1KlTNfdWTOJneno6sfOk4B3Gr1+/cPXqVVy4cKGlG4RyBifGUSgU0N/fj6mpqZbbouDEGPb29jA5OYnBwUGsrKxE0iYFJ0awsrKCwcFBTE5ORlrhR8GJdqamptDf3x/LnyWn4EQb6+vruHDhAq5evep7v8RWoeBEC48fP4ZlWXj8+HGs/VBwkihRpf/CQsFJYkSZ/gsLBSexE0f6LywUnMTKysoKhoaGMDk5ib29vcT7p+AkNqampnD8+PFY0n9hoeAkcjY2NnDx4sVY039hoeAkUpJK/4WFgpNI2NrawrVr1xJL/4WFgpOW0ZH+CwsFJ01TLpe1pf/CQsFJU+hO/4WFgpOGMSH9FxYKTkIjp/9+/fqlezh1WVtbw6lTp7C2tqZ7KHWh4JoxLf0Xhlwuh5s3byKXy+keSl0ouCbk9N/6+rru4YRmYmKicntk+XdTiUXwfD7ve8uAYrEYR5dthcnpvyCePn1aM2vncjk8ffpU04jqE5vgruvWbLdtu6MFL5fLcF0Xg4ODeP/+ve7hNMTa2hosy6qJu/22m4JWwV3Xrczs+Xy+sr1YLNbM/I7jVLZXncD/zwtKpVLlseM4VRkJy7JQKBRQKBQ8313U/aOkXdJ/fgTN1F4zuyloE1xIBvyVUjxXLBZh23bluEKhAMdxPNtwHCeU4OJikgVW+2lF8KD7/d29e7dt0n9ehIm1TY3HtQnuOE7VrO26buWYIMHltl3XrZnVvQQvlUqwbbtG4KgEX11d9fxbNu2W/vOikdnZxHhcm+C2bTcluJAV+LvYYNt2RUwvwV3XrbRRT3A5ZJHHF8S5c+cwMDBQtW12drbt0n8qjcbXJsbjbTeDi2OFuGJ/NZ6W+xDHNjqDh8n6vH37FocOHcKxY8cAtG/6z4tmZmTT4nGjYnAhVz3BRRrSK5xQZ3BZ0jgEHx4ehmVZ2LdvH549e9aW6T8vWompTYrHjcuiCPHl41XBZYlVVMG9Zn5BvRDF6xxkXrx4gSNHjsCyLHR3d+PEiRNtl/7zIopZ2JR4vC1XMv0uoKQ5efJk1QXR19eH8+fP48OHD7qH1jRRxdGmxONtJ7iYZUulktZxzM7O4tixYzWxf1dXF7LZLMbGxoz6Bk5Yopx5TYjH205wE9jb28OBAwfQ09ODbDaLw4cPY3h4GJcvX8b09DQWFxfx9etX7O7u6h5qQ8QRO+uOxyl4E0xPT+P58+f49OkTfv/+rXs4kRDnbKszHqfgJPZ4WWc8TsFJIjOsrnicgnc4ScbIOuJxCt7B6JhVk47HjRBcLM6opa+2bdek4eTFIfEjUoaNtBO2ziTNTE9PJx4Xr62tdd7fyZQLr1zXrVp9BKpXINXVR3nRR16+r9cO6Qy0C+5X7iov5AQJ7rou8vl8zfZ67ZDOQLvgctEVEE5wr8pBv2/pUPDORrvgrc7gohBL3e4FBe88tAsO1MbgqqhBgsuP5RhcfWdQ2yGdgRGC+2U/BPVCFFGCq7ajFmRR8M7DCMEJiQsKTlINBTcU3h0sGii4ofDuYNFAwQ0lrruDAcEftuXj1P79+gr6LqtcJiGyXX5rFnGcDwU3lDjvDhYkhHrvmjB9ed2NoFQqVd0KRGwP+tJ3Pp+vPI7qfCi4ocR5b5mw6dKwfcntBd3xQL5Bk9cY1XFFcT4U3FDivDtYvTt4idlaLlYL6suvPXVdot4M7lc92sr5UHBDSXIG98vMyPuFncHlMarHNDqDyzR7PhTcUOK8O5ifEGodkCxoUF9qe+KxPOuL48PG4OJcxfEUPGXEeXewoKyHnOFQa4LCZlFEP3JbYsaX+/IqkJP7EPu2cj4UnKQaCk5SDQUnqYaCk1TzL3iRdi8riHyKAAAAAElFTkSuQmCC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AutoShape 11" descr="data:image/png;base64,iVBORw0KGgoAAAANSUhEUgAAALgAAACOCAYAAACCEMJ3AAAFNHRFWHRteGZpbGUAJTNDbXhmaWxlJTIwaG9zdCUzRCUyMmFwcC5kaWFncmFtcy5uZXQlMjIlMjBtb2RpZmllZCUzRCUyMjIwMjEtMDctMDRUMTElM0E1OSUzQTA0LjA4OVolMjIlMjBhZ2VudCUzRCUyMjUuMCUyMChXaW5kb3dzKSUyMiUyMGV0YWclM0QlMjJTQW43VGZQTktJNUl0cmVkTHBKMSUyMiUyMHZlcnNpb24lM0QlMjIxNC44LjQlMjIlMjB0eXBlJTNEJTIyZGV2aWNlJTIyJTNFJTNDZGlhZ3JhbSUyMGlkJTNEJTIyT05JRnZBZDBGc1hXeWRWR0lhSXolMjIlMjBuYW1lJTNEJTIyUGFnZS0xJTIyJTNFNVZkTmM1c3dFUDAxSEpNQkZBTSUyQiUyQml2dFREOG0weHlhSGhXa2dCS0JQTEpzNCUyRjc2cnBBQUFYYmlOdTcwVUI4MHE4ZHFoZlk5N1dJUExZcnFnOFRyJTJGSXNnbEh1aFR5b1BMYjB3ak9JWVJnMGNESURpeUFDWlpNUkFRUWZjczUlMkZVZ3I1RnQ0elFUYzlSQ2NFVlclMkZmQlZKUWxUVlVQdzFLS2ZkJTJGdFNmRCUyQnJtdWMwUkZ3bjJJJTJCUnI4em9uS0RKbUhjNFI4cHklMkZKbTV5Q2FtaWNGYnB6dFNUWTVKbUx2UUdqbG9ZVVVRaG1ycUJhVTY5dzFlVEhyYms4OGJWOU0wbEtkcyUyQkRsJTJCV0glMkI3WG4ycVVxJTJGTHRQaUtrRFBVM0ZsbyUyQnd3MzlvRGUySEVJZDZjc0IyWW1UYTlwZTlOYiUyRlU0WDlVaklJR1hMR283ZHZDd0h2MzZxYkVuUFg4Ykd0N1JqVzZ5b3c1TnlpRlJhMjF1Q3o1TGxaRGdzNk5TTVNEbE0zNmslMkZFNXNtR0tpQkpkSG9aUW9ISWNaWjVsJTJCb01RYTBGd1ZIQ1lCbUdLck9DdnBvcFdKMzI2dDE5THFaRmFEbGl2UU9CVUZWZklBTG5iQkpMYjBOdnBHZHI3djFOSkF1U09VeUdMWTZqTnJJM2NVZ21GWiUyRkExR0owY1lIU1NZbG1TbXJ3Yk1VbzQzRzViMmMwVXJwaDVzaXJUOVE5dlhhUEN6RDVlVjQ3azhPSk03S2htY2ljb0dLJTJCRjhEODBlZXZMRG5YU0I2dG1oeHhFbG8yczZZQWhPS0xZeXBXJTJCTFhXR1pVZldLWDNTY2NZZlJ5UkZHRzB4U2poWGI5ViUyRjNHTTEyaHp2QjRDQ2RvS0tCb0pLQlVzd3g3U3Izdmc4RGhZTkE0U0NReWNNb1VLMjY5dGglMkZMc1RvN05JU09zVmpVcGVLd0NraENRU3BqY1dKNmpMR2s5cU8lMkJ3SEJudFUycXNkVkhSYU1tNmFBZ2QxdVpOemEwb1hPTEYxUVIxVCUyRkxtMlVGQzlRZHJpdVk4dFNsT0E1ZjJLY0R5QnNDMWNLcXFieVNFVXJHQ0Y2bSUyRmslMkJaNHJlcjNFdDlUMDBYY0NrMkphRWtzdVZ0WnVCQ3NONFhOYWlWeTdCeGN0YThvNUdoUnc1SkkxTVRFUHlIZkxITWd6JTJGZDlyUm1iU2p2MFg3OUFMZDdHamI4YThuRjJzOGJ6YVU1SjgybE9FWHl2Q09udHRRb3VERXA4NjdHd3BNdSUyQjlnNDk3OW1VQ3JYdyUzRCUzRCUzQyUyRmRpYWdyYW0lM0UlM0MlMkZteGZpbGUlM0W3INyvAAAMOUlEQVR4nO2dv2/TTBjHHUSDWgoUQcWGqDy1oKKSGRgYPHTih6ADG7SqB/6EovJjyfCKitKqrAgIElKLuiBBJYYMqKgSLWIqZACJriylUpvh+w7ve+FysR0nsX0X5/uRKhrHvjuTjy9PnnviWiAkxVi6B0BInFBwkmooOEk1FJykGgpOUk3igufzeViWVfXjum7SwyAdghbBHcepHoRloVAoJD0U0gEYIbjjOMjn85Xf/WZ313Ur28X+crvyc4VCoeadwrIsOI5TdTHx4ko3RghuWRaKxSIAeApYKpWQz+dh2zYAoFQqVR1TKBQqz8nHAECxWKx6Tm5fXDAUPL0YF4PLAgqR1e3Af3KK4+R3AEE9wUulEmzbrmmXpAsjZnDHcapkleUX4tq27XtheAku8BPcdV0UCgUKnnKMEFwOMVThbNtGsVgMFLFRweUxUPB0Y4Tg6gwuCyceyzE48J/4Qmq1TTmu9hI8KOYn6cKIGNxLQDnrIZCzKGru3C/D4iW43CYFTzdcySSphoKTVEPBSaqh4CTVUHCSaig4STUUnKQaCk5SjSUWVmS8tsm1IGLhxK8kFfBfeImjP78SWLlYC0DN40bKb8U4RT+2bcN1XRSLxZqxq2MS+6iLWiR+LMdxYNt2TQWfKoK8cqiWmKqrhUGlrXH051cCGyR4M+W3oh9RrCUQ9TLiWNd1q8Ykt53P5/kNpgSxRB2I+E8XL5A6K8nIggLBwgG1pa1x9edVAusneDPlt+IYx3EqwgLV0opZXewrfpfb4SyeHJZ4IdQX3ksM+SdIuHqlrVH3F1QC6/VuEWaMXtWJIpRSa1dkaeXz8qqnUd9VSLxYshxCHPVFUF/wRmdwmbj68yuBleNfORRqpvxWvZD8npMfiwtOwBk8WSz5hRCzmCqcXJoq9gsbg6vHx9Ff2BJYvxhc7dOv/NYv9BHHyOP0i8HVzxckXiqCyx+0VOHk7IV4geQXSRUO8C9tjaO/sCWwQVmUMOW3crvqReD1LsQsin4YDEYEsyNmQsEjQIRI4ovOxBwoOEk1FJykGgpOUk1ignOBg+iAgpNUE7txYklc/CsyDnI+OKjyUK7qU/PpQVWJflV+XiuborbEa3/S3sT6CrquW7U6KK/0iefkOhSvykM5/aauFNarSvSq8lMXieSldK/9SXsTq+CizgT4K6B8U0yxAinP2l6Vh0HPBVUlelX5BQnutT9pb2IVXBZajcGFaHINCBAsuFdBVb2qRLXKL0hwr/1Je5P4DC6IYgavV5Wo7if69RPca3/S3sQegwtRvKrt/GJweR9ZWK9qvaCqRK9+6wmu7k/aG21ZFL+baqpZFPmLA+pz9aoSgep3DvliEHjVazM8SQ9G58HVEKUZGq3yY1Vguki14I1W+bEqMH3wvZikGgpOUg0FJ6mGgpNUQ8Gb4N69e3jy5AlevXqF9+/f4/Pnz/j58yd2dnZ0D40oUPAmOXr0KHp6etDf348jR47g4MGD2L9/P7LZLHp7e3H27Fk8evRI9zA7HgreJO/evUN3d3dN6W1vby9yuRw2NjZ0D5GAgrfE+Pg4Dhw4UJG7q6sL//zzj+5hEQkK3gLb29s4fvw4LMvCoUOHMDw8jDNnzuDNmze6h0b+h4K3yMuXL9Hb24u+vj68fv0ai4uLGBoawtjYGL5//657eB0PBY+AK1euIJvN4sOHD5Vt9+/fh2VZePjwob6BEQoeBT9+/EAmk8GXL1+qtm9ubuL69esMWzRCwSNidnYWW1tbns/JYcu3b98SHllnQ8EjZHd3N/B5hi3JQ8ETpp3DloWFBYyPjyOXy8GyLORyOYyPj2NhYUH30Hyh4JpYXFzE6dOn2yJs+fLlCy5duoTR0VHMzc3h48eP+PPnDz5+/Ii5uTmMjo7i0qVLNZ9BTICCa8b0sGVpaQmZTAYzMzOB+83MzCCTyWBpaSmhkYWDghuAHLaYJMj29jYGBgawvLwcav/l5WUMDAxge3s75pGFh4IbhGlhy8TEBO7cudPQMXfu3MHExERMI2ocCm4gJoQt5XIZmUym4RLgP3/+IJPJoFwuxzSyxqDghqI7bFldXcXIyEhTx46MjGB1dTXiETUHBTccXWHL/Pw8bt++3dSxt27ding0zUPB24Skw5ZWBL99+zbm5+cjHlFzUPA2YnNzEzdu3EgkbGGIQrSRRNjS7IfMnZ0dfsgk0SDClgcPHsTSPtOERDtxhi1c6CHGEFfYwqV6YhQPHjyIPGxhsRUxirjCFpbLEqOQw5bNzc1I226XPxLQHqMkLRFH2ELBiVFEHbZQcGIkS0tLOHPmDG7cuNFS2ELBidGMjo7i1KlTNfdWTOJneno6sfOk4B3Gr1+/cPXqVVy4cKGlG4RyBifGUSgU0N/fj6mpqZbbouDEGPb29jA5OYnBwUGsrKxE0iYFJ0awsrKCwcFBTE5ORlrhR8GJdqamptDf3x/LnyWn4EQb6+vruHDhAq5evep7v8RWoeBEC48fP4ZlWXj8+HGs/VBwkihRpf/CQsFJYkSZ/gsLBSexE0f6LywUnMTKysoKhoaGMDk5ib29vcT7p+AkNqampnD8+PFY0n9hoeAkcjY2NnDx4sVY039hoeAkUpJK/4WFgpNI2NrawrVr1xJL/4WFgpOW0ZH+CwsFJ01TLpe1pf/CQsFJU+hO/4WFgpOGMSH9FxYKTkIjp/9+/fqlezh1WVtbw6lTp7C2tqZ7KHWh4JoxLf0Xhlwuh5s3byKXy+keSl0ouCbk9N/6+rru4YRmYmKicntk+XdTiUXwfD7ve8uAYrEYR5dthcnpvyCePn1aM2vncjk8ffpU04jqE5vgruvWbLdtu6MFL5fLcF0Xg4ODeP/+ve7hNMTa2hosy6qJu/22m4JWwV3Xrczs+Xy+sr1YLNbM/I7jVLZXncD/zwtKpVLlseM4VRkJy7JQKBRQKBQ8313U/aOkXdJ/fgTN1F4zuyloE1xIBvyVUjxXLBZh23bluEKhAMdxPNtwHCeU4OJikgVW+2lF8KD7/d29e7dt0n9ehIm1TY3HtQnuOE7VrO26buWYIMHltl3XrZnVvQQvlUqwbbtG4KgEX11d9fxbNu2W/vOikdnZxHhcm+C2bTcluJAV+LvYYNt2RUwvwV3XrbRRT3A5ZJHHF8S5c+cwMDBQtW12drbt0n8qjcbXJsbjbTeDi2OFuGJ/NZ6W+xDHNjqDh8n6vH37FocOHcKxY8cAtG/6z4tmZmTT4nGjYnAhVz3BRRrSK5xQZ3BZ0jgEHx4ehmVZ2LdvH549e9aW6T8vWompTYrHjcuiCPHl41XBZYlVVMG9Zn5BvRDF6xxkXrx4gSNHjsCyLHR3d+PEiRNtl/7zIopZ2JR4vC1XMv0uoKQ5efJk1QXR19eH8+fP48OHD7qH1jRRxdGmxONtJ7iYZUulktZxzM7O4tixYzWxf1dXF7LZLMbGxoz6Bk5Yopx5TYjH205wE9jb28OBAwfQ09ODbDaLw4cPY3h4GJcvX8b09DQWFxfx9etX7O7u6h5qQ8QRO+uOxyl4E0xPT+P58+f49OkTfv/+rXs4kRDnbKszHqfgJPZ4WWc8TsFJIjOsrnicgnc4ScbIOuJxCt7B6JhVk47HjRBcLM6opa+2bdek4eTFIfEjUoaNtBO2ziTNTE9PJx4Xr62tdd7fyZQLr1zXrVp9BKpXINXVR3nRR16+r9cO6Qy0C+5X7iov5AQJ7rou8vl8zfZ67ZDOQLvgctEVEE5wr8pBv2/pUPDORrvgrc7gohBL3e4FBe88tAsO1MbgqqhBgsuP5RhcfWdQ2yGdgRGC+2U/BPVCFFGCq7ajFmRR8M7DCMEJiQsKTlINBTcU3h0sGii4ofDuYNFAwQ0lrruDAcEftuXj1P79+gr6LqtcJiGyXX5rFnGcDwU3lDjvDhYkhHrvmjB9ed2NoFQqVd0KRGwP+tJ3Pp+vPI7qfCi4ocR5b5mw6dKwfcntBd3xQL5Bk9cY1XFFcT4U3FDivDtYvTt4idlaLlYL6suvPXVdot4M7lc92sr5UHBDSXIG98vMyPuFncHlMarHNDqDyzR7PhTcUOK8O5ifEGodkCxoUF9qe+KxPOuL48PG4OJcxfEUPGXEeXewoKyHnOFQa4LCZlFEP3JbYsaX+/IqkJP7EPu2cj4UnKQaCk5SDQUnqYaCk1TzL3iRdi8riHyKAAAAAElFTkSuQmCC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8" name="AutoShape 14" descr="data:image/png;base64,iVBORw0KGgoAAAANSUhEUgAAALgAAACOCAYAAACCEMJ3AAAFNHRFWHRteGZpbGUAJTNDbXhmaWxlJTIwaG9zdCUzRCUyMmFwcC5kaWFncmFtcy5uZXQlMjIlMjBtb2RpZmllZCUzRCUyMjIwMjEtMDctMDRUMTElM0E1OSUzQTA0LjA4OVolMjIlMjBhZ2VudCUzRCUyMjUuMCUyMChXaW5kb3dzKSUyMiUyMGV0YWclM0QlMjJTQW43VGZQTktJNUl0cmVkTHBKMSUyMiUyMHZlcnNpb24lM0QlMjIxNC44LjQlMjIlMjB0eXBlJTNEJTIyZGV2aWNlJTIyJTNFJTNDZGlhZ3JhbSUyMGlkJTNEJTIyT05JRnZBZDBGc1hXeWRWR0lhSXolMjIlMjBuYW1lJTNEJTIyUGFnZS0xJTIyJTNFNVZkTmM1c3dFUDAxSEpNQkZBTSUyQiUyQml2dFREOG0weHlhSGhXa2dCS0JQTEpzNCUyRjc2cnBBQUFYYmlOdTcwVUI4MHE4ZHFoZlk5N1dJUExZcnFnOFRyJTJGSXNnbEh1aFR5b1BMYjB3ak9JWVJnMGNESURpeUFDWlpNUkFRUWZjczUlMkZVZ3I1RnQ0elFUYzlSQ2NFVlclMkZmQlZKUWxUVlVQdzFLS2ZkJTJGdFNmRCUyQnJtdWMwUkZ3bjJJJTJCUnI4em9uS0RKbUhjNFI4cHklMkZKbTV5Q2FtaWNGYnB6dFNUWTVKbUx2UUdqbG9ZVVVRaG1ycUJhVTY5dzFlVEhyYms4OGJWOU0wbEtkcyUyQkRsJTJCV0glMkI3WG4ycVVxJTJGTHRQaUtrRFBVM0ZsbyUyQnd3MzlvRGUySEVJZDZjc0IyWW1UYTlwZTlOYiUyRlU0WDlVaklJR1hMR283ZHZDd0h2MzZxYkVuUFg4Ykd0N1JqVzZ5b3c1TnlpRlJhMjF1Q3o1TGxaRGdzNk5TTVNEbE0zNmslMkZFNXNtR0tpQkpkSG9aUW9ISWNaWjVsJTJCb01RYTBGd1ZIQ1lCbUdLck9DdnBvcFdKMzI2dDE5THFaRmFEbGl2UU9CVUZWZklBTG5iQkpMYjBOdnBHZHI3djFOSkF1U09VeUdMWTZqTnJJM2NVZ21GWiUyRkExR0owY1lIU1NZbG1TbXJ3Yk1VbzQzRzViMmMwVXJwaDVzaXJUOVE5dlhhUEN6RDVlVjQ3azhPSk03S2htY2ljb0dLJTJCRjhEODBlZXZMRG5YU0I2dG1oeHhFbG8yczZZQWhPS0xZeXBXJTJCTFhXR1pVZldLWDNTY2NZZlJ5UkZHRzB4U2poWGI5ViUyRjNHTTEyaHp2QjRDQ2RvS0tCb0pLQlVzd3g3U3Izdmc4RGhZTkE0U0NReWNNb1VLMjY5dGglMkZMc1RvN05JU09zVmpVcGVLd0NraENRU3BqY1dKNmpMR2s5cU8lMkJ3SEJudFUycXNkVkhSYU1tNmFBZ2QxdVpOemEwb1hPTEYxUVIxVCUyRkxtMlVGQzlRZHJpdVk4dFNsT0E1ZjJLY0R5QnNDMWNLcXFieVNFVXJHQ0Y2bSUyRmslMkJaNHJlcjNFdDlUMDBYY0NrMkphRWtzdVZ0WnVCQ3NONFhOYWlWeTdCeGN0YThvNUdoUnc1SkkxTVRFUHlIZkxITWd6JTJGZDlyUm1iU2p2MFg3OUFMZDdHamI4YThuRjJzOGJ6YVU1SjgybE9FWHl2Q09udHRRb3VERXA4NjdHd3BNdSUyQjlnNDk3OW1VQ3JYdyUzRCUzRCUzQyUyRmRpYWdyYW0lM0UlM0MlMkZteGZpbGUlM0W3INyvAAAMOUlEQVR4nO2dv2/TTBjHHUSDWgoUQcWGqDy1oKKSGRgYPHTih6ADG7SqB/6EovJjyfCKitKqrAgIElKLuiBBJYYMqKgSLWIqZACJriylUpvh+w7ve+FysR0nsX0X5/uRKhrHvjuTjy9PnnviWiAkxVi6B0BInFBwkmooOEk1FJykGgpOUk3igufzeViWVfXjum7SwyAdghbBHcepHoRloVAoJD0U0gEYIbjjOMjn85Xf/WZ313Ur28X+crvyc4VCoeadwrIsOI5TdTHx4ko3RghuWRaKxSIAeApYKpWQz+dh2zYAoFQqVR1TKBQqz8nHAECxWKx6Tm5fXDAUPL0YF4PLAgqR1e3Af3KK4+R3AEE9wUulEmzbrmmXpAsjZnDHcapkleUX4tq27XtheAku8BPcdV0UCgUKnnKMEFwOMVThbNtGsVgMFLFRweUxUPB0Y4Tg6gwuCyceyzE48J/4Qmq1TTmu9hI8KOYn6cKIGNxLQDnrIZCzKGru3C/D4iW43CYFTzdcySSphoKTVEPBSaqh4CTVUHCSaig4STUUnKQaCk5SjSUWVmS8tsm1IGLhxK8kFfBfeImjP78SWLlYC0DN40bKb8U4RT+2bcN1XRSLxZqxq2MS+6iLWiR+LMdxYNt2TQWfKoK8cqiWmKqrhUGlrXH051cCGyR4M+W3oh9RrCUQ9TLiWNd1q8Ykt53P5/kNpgSxRB2I+E8XL5A6K8nIggLBwgG1pa1x9edVAusneDPlt+IYx3EqwgLV0opZXewrfpfb4SyeHJZ4IdQX3ksM+SdIuHqlrVH3F1QC6/VuEWaMXtWJIpRSa1dkaeXz8qqnUd9VSLxYshxCHPVFUF/wRmdwmbj68yuBleNfORRqpvxWvZD8npMfiwtOwBk8WSz5hRCzmCqcXJoq9gsbg6vHx9Ff2BJYvxhc7dOv/NYv9BHHyOP0i8HVzxckXiqCyx+0VOHk7IV4geQXSRUO8C9tjaO/sCWwQVmUMOW3crvqReD1LsQsin4YDEYEsyNmQsEjQIRI4ovOxBwoOEk1FJykGgpOUk1ignOBg+iAgpNUE7txYklc/CsyDnI+OKjyUK7qU/PpQVWJflV+XiuborbEa3/S3sT6CrquW7U6KK/0iefkOhSvykM5/aauFNarSvSq8lMXieSldK/9SXsTq+CizgT4K6B8U0yxAinP2l6Vh0HPBVUlelX5BQnutT9pb2IVXBZajcGFaHINCBAsuFdBVb2qRLXKL0hwr/1Je5P4DC6IYgavV5Wo7if69RPca3/S3sQegwtRvKrt/GJweR9ZWK9qvaCqRK9+6wmu7k/aG21ZFL+baqpZFPmLA+pz9aoSgep3DvliEHjVazM8SQ9G58HVEKUZGq3yY1Vguki14I1W+bEqMH3wvZikGgpOUg0FJ6mGgpNUQ8Gb4N69e3jy5AlevXqF9+/f4/Pnz/j58yd2dnZ0D40oUPAmOXr0KHp6etDf348jR47g4MGD2L9/P7LZLHp7e3H27Fk8evRI9zA7HgreJO/evUN3d3dN6W1vby9yuRw2NjZ0D5GAgrfE+Pg4Dhw4UJG7q6sL//zzj+5hEQkK3gLb29s4fvw4LMvCoUOHMDw8jDNnzuDNmze6h0b+h4K3yMuXL9Hb24u+vj68fv0ai4uLGBoawtjYGL5//657eB0PBY+AK1euIJvN4sOHD5Vt9+/fh2VZePjwob6BEQoeBT9+/EAmk8GXL1+qtm9ubuL69esMWzRCwSNidnYWW1tbns/JYcu3b98SHllnQ8EjZHd3N/B5hi3JQ8ETpp3DloWFBYyPjyOXy8GyLORyOYyPj2NhYUH30Hyh4JpYXFzE6dOn2yJs+fLlCy5duoTR0VHMzc3h48eP+PPnDz5+/Ii5uTmMjo7i0qVLNZ9BTICCa8b0sGVpaQmZTAYzMzOB+83MzCCTyWBpaSmhkYWDghuAHLaYJMj29jYGBgawvLwcav/l5WUMDAxge3s75pGFh4IbhGlhy8TEBO7cudPQMXfu3MHExERMI2ocCm4gJoQt5XIZmUym4RLgP3/+IJPJoFwuxzSyxqDghqI7bFldXcXIyEhTx46MjGB1dTXiETUHBTccXWHL/Pw8bt++3dSxt27ding0zUPB24Skw5ZWBL99+zbm5+cjHlFzUPA2YnNzEzdu3EgkbGGIQrSRRNjS7IfMnZ0dfsgk0SDClgcPHsTSPtOERDtxhi1c6CHGEFfYwqV6YhQPHjyIPGxhsRUxirjCFpbLEqOQw5bNzc1I226XPxLQHqMkLRFH2ELBiVFEHbZQcGIkS0tLOHPmDG7cuNFS2ELBidGMjo7i1KlTNfdWTOJneno6sfOk4B3Gr1+/cPXqVVy4cKGlG4RyBifGUSgU0N/fj6mpqZbbouDEGPb29jA5OYnBwUGsrKxE0iYFJ0awsrKCwcFBTE5ORlrhR8GJdqamptDf3x/LnyWn4EQb6+vruHDhAq5evep7v8RWoeBEC48fP4ZlWXj8+HGs/VBwkihRpf/CQsFJYkSZ/gsLBSexE0f6LywUnMTKysoKhoaGMDk5ib29vcT7p+AkNqampnD8+PFY0n9hoeAkcjY2NnDx4sVY039hoeAkUpJK/4WFgpNI2NrawrVr1xJL/4WFgpOW0ZH+CwsFJ01TLpe1pf/CQsFJU+hO/4WFgpOGMSH9FxYKTkIjp/9+/fqlezh1WVtbw6lTp7C2tqZ7KHWh4JoxLf0Xhlwuh5s3byKXy+keSl0ouCbk9N/6+rru4YRmYmKicntk+XdTiUXwfD7ve8uAYrEYR5dthcnpvyCePn1aM2vncjk8ffpU04jqE5vgruvWbLdtu6MFL5fLcF0Xg4ODeP/+ve7hNMTa2hosy6qJu/22m4JWwV3Xrczs+Xy+sr1YLNbM/I7jVLZXncD/zwtKpVLlseM4VRkJy7JQKBRQKBQ8313U/aOkXdJ/fgTN1F4zuyloE1xIBvyVUjxXLBZh23bluEKhAMdxPNtwHCeU4OJikgVW+2lF8KD7/d29e7dt0n9ehIm1TY3HtQnuOE7VrO26buWYIMHltl3XrZnVvQQvlUqwbbtG4KgEX11d9fxbNu2W/vOikdnZxHhcm+C2bTcluJAV+LvYYNt2RUwvwV3XrbRRT3A5ZJHHF8S5c+cwMDBQtW12drbt0n8qjcbXJsbjbTeDi2OFuGJ/NZ6W+xDHNjqDh8n6vH37FocOHcKxY8cAtG/6z4tmZmTT4nGjYnAhVz3BRRrSK5xQZ3BZ0jgEHx4ehmVZ2LdvH549e9aW6T8vWompTYrHjcuiCPHl41XBZYlVVMG9Zn5BvRDF6xxkXrx4gSNHjsCyLHR3d+PEiRNtl/7zIopZ2JR4vC1XMv0uoKQ5efJk1QXR19eH8+fP48OHD7qH1jRRxdGmxONtJ7iYZUulktZxzM7O4tixYzWxf1dXF7LZLMbGxoz6Bk5Yopx5TYjH205wE9jb28OBAwfQ09ODbDaLw4cPY3h4GJcvX8b09DQWFxfx9etX7O7u6h5qQ8QRO+uOxyl4E0xPT+P58+f49OkTfv/+rXs4kRDnbKszHqfgJPZ4WWc8TsFJIjOsrnicgnc4ScbIOuJxCt7B6JhVk47HjRBcLM6opa+2bdek4eTFIfEjUoaNtBO2ziTNTE9PJx4Xr62tdd7fyZQLr1zXrVp9BKpXINXVR3nRR16+r9cO6Qy0C+5X7iov5AQJ7rou8vl8zfZ67ZDOQLvgctEVEE5wr8pBv2/pUPDORrvgrc7gohBL3e4FBe88tAsO1MbgqqhBgsuP5RhcfWdQ2yGdgRGC+2U/BPVCFFGCq7ajFmRR8M7DCMEJiQsKTlINBTcU3h0sGii4ofDuYNFAwQ0lrruDAcEftuXj1P79+gr6LqtcJiGyXX5rFnGcDwU3lDjvDhYkhHrvmjB9ed2NoFQqVd0KRGwP+tJ3Pp+vPI7qfCi4ocR5b5mw6dKwfcntBd3xQL5Bk9cY1XFFcT4U3FDivDtYvTt4idlaLlYL6suvPXVdot4M7lc92sr5UHBDSXIG98vMyPuFncHlMarHNDqDyzR7PhTcUOK8O5ifEGodkCxoUF9qe+KxPOuL48PG4OJcxfEUPGXEeXewoKyHnOFQa4LCZlFEP3JbYsaX+/IqkJP7EPu2cj4UnKQaCk5SDQUnqYaCk1TzL3iRdi8riHyKAAAAAElFTkSuQmCC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6749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Диаграмма классов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sz="2700" dirty="0" smtClean="0"/>
              <a:t>Математическ</a:t>
            </a:r>
            <a:r>
              <a:rPr lang="ru-RU" sz="2700" dirty="0" smtClean="0"/>
              <a:t>ие</a:t>
            </a:r>
            <a:r>
              <a:rPr lang="ru-RU" sz="2700" dirty="0" smtClean="0"/>
              <a:t> </a:t>
            </a:r>
            <a:r>
              <a:rPr lang="ru-RU" sz="2700" dirty="0" smtClean="0"/>
              <a:t>классы</a:t>
            </a:r>
            <a:endParaRPr lang="ru-RU" sz="2700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2" y="1634662"/>
            <a:ext cx="9121916" cy="5223338"/>
          </a:xfrm>
        </p:spPr>
      </p:pic>
    </p:spTree>
    <p:extLst>
      <p:ext uri="{BB962C8B-B14F-4D97-AF65-F5344CB8AC3E}">
        <p14:creationId xmlns:p14="http://schemas.microsoft.com/office/powerpoint/2010/main" val="314607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Диаграмма классов</a:t>
            </a:r>
            <a:r>
              <a:rPr lang="en-GB" b="1" dirty="0" smtClean="0"/>
              <a:t/>
            </a:r>
            <a:br>
              <a:rPr lang="en-GB" b="1" dirty="0" smtClean="0"/>
            </a:br>
            <a:r>
              <a:rPr lang="ru-RU" sz="2700" dirty="0" smtClean="0"/>
              <a:t>Классы пользовательского интерфейса</a:t>
            </a:r>
            <a:endParaRPr lang="ru-RU" sz="2700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88" b="17465"/>
          <a:stretch/>
        </p:blipFill>
        <p:spPr>
          <a:xfrm>
            <a:off x="0" y="2204864"/>
            <a:ext cx="9121916" cy="3590925"/>
          </a:xfrm>
        </p:spPr>
      </p:pic>
    </p:spTree>
    <p:extLst>
      <p:ext uri="{BB962C8B-B14F-4D97-AF65-F5344CB8AC3E}">
        <p14:creationId xmlns:p14="http://schemas.microsoft.com/office/powerpoint/2010/main" val="4006434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Отладка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sz="2800" dirty="0" smtClean="0"/>
              <a:t>Версия с ошибкой</a:t>
            </a:r>
            <a:endParaRPr lang="ru-RU" sz="2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856" y="1628800"/>
            <a:ext cx="8181107" cy="3240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0700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Отладка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sz="2800" dirty="0" smtClean="0"/>
              <a:t>Исправленная версия</a:t>
            </a:r>
            <a:endParaRPr lang="ru-RU" sz="2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76" y="1633116"/>
            <a:ext cx="8184522" cy="3240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54749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Тестирование</a:t>
            </a:r>
            <a:endParaRPr lang="ru-RU" b="1" dirty="0"/>
          </a:p>
        </p:txBody>
      </p:sp>
      <p:pic>
        <p:nvPicPr>
          <p:cNvPr id="4" name="video_2021-07-03_19-51-26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31840" y="1412776"/>
            <a:ext cx="2880320" cy="5119572"/>
          </a:xfrm>
        </p:spPr>
      </p:pic>
    </p:spTree>
    <p:extLst>
      <p:ext uri="{BB962C8B-B14F-4D97-AF65-F5344CB8AC3E}">
        <p14:creationId xmlns:p14="http://schemas.microsoft.com/office/powerpoint/2010/main" val="192405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4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4175</TotalTime>
  <Words>140</Words>
  <Application>Microsoft Office PowerPoint</Application>
  <PresentationFormat>Экран (4:3)</PresentationFormat>
  <Paragraphs>30</Paragraphs>
  <Slides>12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 Office</vt:lpstr>
      <vt:lpstr>Разработка мобильного приложения «Калькулятор»</vt:lpstr>
      <vt:lpstr>Описание задачи</vt:lpstr>
      <vt:lpstr>Структура математического модуля</vt:lpstr>
      <vt:lpstr>Диаграмма прецедентов</vt:lpstr>
      <vt:lpstr>Диаграмма классов Математические классы</vt:lpstr>
      <vt:lpstr>Диаграмма классов Классы пользовательского интерфейса</vt:lpstr>
      <vt:lpstr>Отладка Версия с ошибкой</vt:lpstr>
      <vt:lpstr>Отладка Исправленная версия</vt:lpstr>
      <vt:lpstr>Тестирование</vt:lpstr>
      <vt:lpstr>Сложность О для одного из методов</vt:lpstr>
      <vt:lpstr>Сложность О для одного из методов</vt:lpstr>
      <vt:lpstr>Ссылки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мобильного приложения «Калькулятор»</dc:title>
  <dc:creator>Lanode</dc:creator>
  <cp:lastModifiedBy>Lanode</cp:lastModifiedBy>
  <cp:revision>25</cp:revision>
  <dcterms:created xsi:type="dcterms:W3CDTF">2021-07-01T19:58:54Z</dcterms:created>
  <dcterms:modified xsi:type="dcterms:W3CDTF">2021-07-04T17:56:11Z</dcterms:modified>
</cp:coreProperties>
</file>